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9" r:id="rId5"/>
    <p:sldId id="260" r:id="rId6"/>
    <p:sldId id="279" r:id="rId7"/>
    <p:sldId id="264" r:id="rId8"/>
    <p:sldId id="280" r:id="rId9"/>
    <p:sldId id="261" r:id="rId10"/>
    <p:sldId id="262" r:id="rId11"/>
    <p:sldId id="263" r:id="rId12"/>
    <p:sldId id="265" r:id="rId13"/>
    <p:sldId id="266" r:id="rId14"/>
    <p:sldId id="271" r:id="rId15"/>
    <p:sldId id="268" r:id="rId16"/>
    <p:sldId id="267" r:id="rId17"/>
    <p:sldId id="270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AFE6-7F2A-4480-9EFE-4DAF90F42A72}" type="datetimeFigureOut">
              <a:rPr lang="en-GB" smtClean="0"/>
              <a:pPr/>
              <a:t>14/02/2017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C6A-79C6-4BC2-A70B-9A7EC4E810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13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AFE6-7F2A-4480-9EFE-4DAF90F42A72}" type="datetimeFigureOut">
              <a:rPr lang="en-GB" smtClean="0"/>
              <a:pPr/>
              <a:t>14/02/2017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C6A-79C6-4BC2-A70B-9A7EC4E810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21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AFE6-7F2A-4480-9EFE-4DAF90F42A72}" type="datetimeFigureOut">
              <a:rPr lang="en-GB" smtClean="0"/>
              <a:pPr/>
              <a:t>14/02/2017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C6A-79C6-4BC2-A70B-9A7EC4E810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97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AFE6-7F2A-4480-9EFE-4DAF90F42A72}" type="datetimeFigureOut">
              <a:rPr lang="en-GB" smtClean="0"/>
              <a:pPr/>
              <a:t>14/02/2017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C6A-79C6-4BC2-A70B-9A7EC4E810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82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AFE6-7F2A-4480-9EFE-4DAF90F42A72}" type="datetimeFigureOut">
              <a:rPr lang="en-GB" smtClean="0"/>
              <a:pPr/>
              <a:t>14/02/2017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C6A-79C6-4BC2-A70B-9A7EC4E810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71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AFE6-7F2A-4480-9EFE-4DAF90F42A72}" type="datetimeFigureOut">
              <a:rPr lang="en-GB" smtClean="0"/>
              <a:pPr/>
              <a:t>14/02/2017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C6A-79C6-4BC2-A70B-9A7EC4E810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95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AFE6-7F2A-4480-9EFE-4DAF90F42A72}" type="datetimeFigureOut">
              <a:rPr lang="en-GB" smtClean="0"/>
              <a:pPr/>
              <a:t>14/02/2017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C6A-79C6-4BC2-A70B-9A7EC4E810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23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AFE6-7F2A-4480-9EFE-4DAF90F42A72}" type="datetimeFigureOut">
              <a:rPr lang="en-GB" smtClean="0"/>
              <a:pPr/>
              <a:t>14/02/2017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C6A-79C6-4BC2-A70B-9A7EC4E810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95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AFE6-7F2A-4480-9EFE-4DAF90F42A72}" type="datetimeFigureOut">
              <a:rPr lang="en-GB" smtClean="0"/>
              <a:pPr/>
              <a:t>14/02/2017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C6A-79C6-4BC2-A70B-9A7EC4E810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38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AFE6-7F2A-4480-9EFE-4DAF90F42A72}" type="datetimeFigureOut">
              <a:rPr lang="en-GB" smtClean="0"/>
              <a:pPr/>
              <a:t>14/02/2017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C6A-79C6-4BC2-A70B-9A7EC4E810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40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AFE6-7F2A-4480-9EFE-4DAF90F42A72}" type="datetimeFigureOut">
              <a:rPr lang="en-GB" smtClean="0"/>
              <a:pPr/>
              <a:t>14/02/2017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C6A-79C6-4BC2-A70B-9A7EC4E810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80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7AFE6-7F2A-4480-9EFE-4DAF90F42A72}" type="datetimeFigureOut">
              <a:rPr lang="en-GB" smtClean="0"/>
              <a:pPr/>
              <a:t>14/02/2017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C6C6A-79C6-4BC2-A70B-9A7EC4E810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20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1720" y="476672"/>
            <a:ext cx="5383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Social Networkin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5736" y="5157192"/>
            <a:ext cx="4786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Parents Guide</a:t>
            </a:r>
          </a:p>
        </p:txBody>
      </p:sp>
      <p:pic>
        <p:nvPicPr>
          <p:cNvPr id="1026" name="Picture 2" descr="http://login.greatbignews.com/UserFiles/184/images/facebook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reshxpros.com/images/Teen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2856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343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428604"/>
            <a:ext cx="8037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Common Terms Used</a:t>
            </a:r>
          </a:p>
        </p:txBody>
      </p:sp>
      <p:sp>
        <p:nvSpPr>
          <p:cNvPr id="3" name="Rectangle 2"/>
          <p:cNvSpPr/>
          <p:nvPr/>
        </p:nvSpPr>
        <p:spPr>
          <a:xfrm>
            <a:off x="571472" y="1857364"/>
            <a:ext cx="1585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4857760"/>
            <a:ext cx="2151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Code 9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472" y="3357562"/>
            <a:ext cx="1527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PAW</a:t>
            </a:r>
          </a:p>
        </p:txBody>
      </p:sp>
      <p:sp>
        <p:nvSpPr>
          <p:cNvPr id="6" name="Rectangle 5"/>
          <p:cNvSpPr/>
          <p:nvPr/>
        </p:nvSpPr>
        <p:spPr>
          <a:xfrm>
            <a:off x="2571736" y="1785926"/>
            <a:ext cx="6370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Mum Over Shoulder</a:t>
            </a:r>
          </a:p>
        </p:txBody>
      </p:sp>
      <p:sp>
        <p:nvSpPr>
          <p:cNvPr id="7" name="Rectangle 6"/>
          <p:cNvSpPr/>
          <p:nvPr/>
        </p:nvSpPr>
        <p:spPr>
          <a:xfrm>
            <a:off x="2402090" y="3286124"/>
            <a:ext cx="6741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Parents Are Watching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2643174" y="4786322"/>
            <a:ext cx="6185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Parents Are Around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cronym ch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3929090" cy="6319996"/>
          </a:xfrm>
          <a:prstGeom prst="rect">
            <a:avLst/>
          </a:prstGeom>
          <a:noFill/>
        </p:spPr>
      </p:pic>
      <p:pic>
        <p:nvPicPr>
          <p:cNvPr id="1030" name="Picture 6" descr="http://decoder.drugfree.org/wp-content/uploads/2008/10/teen_compu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857232"/>
            <a:ext cx="3978703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5918" y="357166"/>
            <a:ext cx="5702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Befriend Your Child</a:t>
            </a:r>
          </a:p>
        </p:txBody>
      </p:sp>
      <p:pic>
        <p:nvPicPr>
          <p:cNvPr id="22530" name="Picture 2" descr="http://cdn.mashable.com/wp-content/uploads/2009/04/fbfrie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357298"/>
            <a:ext cx="3643338" cy="3605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42910" y="5214950"/>
            <a:ext cx="8143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Join the same social networking site and ask your child to add you as a friend. By doing so you can monitor what they are posting.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1670" y="357166"/>
            <a:ext cx="4795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Privacy Settings</a:t>
            </a:r>
          </a:p>
        </p:txBody>
      </p:sp>
      <p:pic>
        <p:nvPicPr>
          <p:cNvPr id="23554" name="Picture 2" descr="http://www.easyhealth.org.uk/cmsimages/privacy_policy_1673_16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428736"/>
            <a:ext cx="3721120" cy="37211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5572140"/>
            <a:ext cx="871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Insist that your child has their privacy settings set to high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290" y="357166"/>
            <a:ext cx="6393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Turn Off Geo-location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844" y="5429264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 social networks will post the geographic location of the message sender. Make sure your child has turned this option off. </a:t>
            </a:r>
          </a:p>
        </p:txBody>
      </p:sp>
      <p:pic>
        <p:nvPicPr>
          <p:cNvPr id="1026" name="Picture 2" descr="http://rww.readwriteweb.netdna-cdn.com/images/foursquare_badges.jpg"/>
          <p:cNvPicPr>
            <a:picLocks noChangeAspect="1" noChangeArrowheads="1"/>
          </p:cNvPicPr>
          <p:nvPr/>
        </p:nvPicPr>
        <p:blipFill>
          <a:blip r:embed="rId2"/>
          <a:srcRect b="2326"/>
          <a:stretch>
            <a:fillRect/>
          </a:stretch>
        </p:blipFill>
        <p:spPr bwMode="auto">
          <a:xfrm>
            <a:off x="1214414" y="1643050"/>
            <a:ext cx="662985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0232" y="285728"/>
            <a:ext cx="5304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Talk To Your Child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20" y="4929198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Discuss with your child what they are doing to remain safe online.</a:t>
            </a:r>
          </a:p>
        </p:txBody>
      </p:sp>
      <p:pic>
        <p:nvPicPr>
          <p:cNvPr id="25602" name="Picture 2" descr="http://www.brainline.org/images/uploads/orig/2009/00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357298"/>
            <a:ext cx="3490120" cy="3400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108" y="500042"/>
            <a:ext cx="4901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Reporting Issues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74035" t="15625" r="5334" b="71680"/>
          <a:stretch>
            <a:fillRect/>
          </a:stretch>
        </p:blipFill>
        <p:spPr bwMode="auto">
          <a:xfrm>
            <a:off x="1785918" y="1643050"/>
            <a:ext cx="564360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8596" y="4286256"/>
            <a:ext cx="821537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If you have any concerns regarding your child’s activities contact ‘The Child Exploitation and Online Protection ‘ (CEOP)website. </a:t>
            </a:r>
          </a:p>
          <a:p>
            <a:endParaRPr lang="en-GB" sz="2800" dirty="0"/>
          </a:p>
          <a:p>
            <a:pPr algn="ctr"/>
            <a:r>
              <a:rPr lang="en-GB" sz="4000" b="1" dirty="0" err="1"/>
              <a:t>www.ceop.gov.uk</a:t>
            </a:r>
            <a:endParaRPr lang="en-GB" sz="4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66" y="214290"/>
            <a:ext cx="6271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Record Any Evidence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4643446"/>
            <a:ext cx="8786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If you have concerns about an online conversation or social network posting </a:t>
            </a:r>
            <a:r>
              <a:rPr lang="en-GB" sz="2800" b="1" dirty="0"/>
              <a:t>save the evidence. </a:t>
            </a:r>
            <a:r>
              <a:rPr lang="en-GB" sz="2800" dirty="0"/>
              <a:t>The police will be able to use it if further action is required.</a:t>
            </a:r>
          </a:p>
        </p:txBody>
      </p:sp>
      <p:pic>
        <p:nvPicPr>
          <p:cNvPr id="1026" name="Picture 2" descr="http://www.techonthenet.com/clipart/keyboard/images/print_scre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500174"/>
            <a:ext cx="3065440" cy="2730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620688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Useful Websites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683568" y="1916832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www.saferinternet.org.uk</a:t>
            </a:r>
            <a:r>
              <a:rPr lang="en-US" sz="3600" dirty="0"/>
              <a:t>/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68" y="2852936"/>
            <a:ext cx="60569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/>
              <a:t>www.swgfl.org.uk</a:t>
            </a:r>
            <a:r>
              <a:rPr lang="en-US" sz="3600" dirty="0"/>
              <a:t>/Staying-Safe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568" y="3933056"/>
            <a:ext cx="7407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http://</a:t>
            </a:r>
            <a:r>
              <a:rPr lang="en-US" sz="3600" dirty="0" err="1"/>
              <a:t>www.childnet.com</a:t>
            </a:r>
            <a:r>
              <a:rPr lang="en-US" sz="3600" dirty="0"/>
              <a:t>/</a:t>
            </a:r>
            <a:r>
              <a:rPr lang="en-US" sz="3600" dirty="0" err="1"/>
              <a:t>kia</a:t>
            </a:r>
            <a:r>
              <a:rPr lang="en-US" sz="3600" dirty="0"/>
              <a:t>/parents</a:t>
            </a:r>
            <a:r>
              <a:rPr lang="en-US" dirty="0"/>
              <a:t>/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4869160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www.thinkuknow.co.uk</a:t>
            </a:r>
            <a:r>
              <a:rPr lang="en-US" sz="3600" dirty="0"/>
              <a:t>/parents/browser-safety/</a:t>
            </a:r>
          </a:p>
        </p:txBody>
      </p:sp>
    </p:spTree>
    <p:extLst>
      <p:ext uri="{BB962C8B-B14F-4D97-AF65-F5344CB8AC3E}">
        <p14:creationId xmlns:p14="http://schemas.microsoft.com/office/powerpoint/2010/main" val="3617531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1297" y="4221088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Social networking refers to a community where one connects and communicates with others on the Internet. Although the actual format may vary from website to website, communication is accomplished using a variety of methods, such as web logs or “blogs, instant messaging, email, video, chat rooms or forums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107505" y="0"/>
            <a:ext cx="90364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Social Networkin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 Sites:</a:t>
            </a:r>
          </a:p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 Are They?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http://newsimg.bbc.co.uk/media/images/44523000/jpg/_44523332_socialnetworking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58649"/>
            <a:ext cx="3968823" cy="223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24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692696"/>
            <a:ext cx="90364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Social Networkin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 Sites:</a:t>
            </a:r>
          </a:p>
          <a:p>
            <a:pPr algn="ctr"/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276872"/>
            <a:ext cx="4086201" cy="16561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 descr="http://www.tcd.ie/disability/projects/DS3/images/face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3779912" cy="16312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obcorritore.com/images/MySpace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65104"/>
            <a:ext cx="1714500" cy="1714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4293096"/>
            <a:ext cx="1800200" cy="180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6264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stumeco.com.au/costumes/p-party/prisoner_chi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500042"/>
            <a:ext cx="3571875" cy="57102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1571612"/>
            <a:ext cx="59293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Is it </a:t>
            </a:r>
            <a:r>
              <a:rPr lang="en-GB" sz="3200" b="1" dirty="0"/>
              <a:t>not illegal </a:t>
            </a:r>
            <a:r>
              <a:rPr lang="en-GB" sz="3200" dirty="0"/>
              <a:t>for an under 13 year old to have an account, but it is against most usage policies. If  discovered the account is terminated and the email address used black listed.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66" y="214290"/>
            <a:ext cx="62151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Access To Social Networking Sites</a:t>
            </a:r>
          </a:p>
        </p:txBody>
      </p:sp>
      <p:pic>
        <p:nvPicPr>
          <p:cNvPr id="17410" name="Picture 2" descr="http://www.mapds.com.au/newsletters/0807/iphone_hom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1342168" cy="2214578"/>
          </a:xfrm>
          <a:prstGeom prst="rect">
            <a:avLst/>
          </a:prstGeom>
          <a:noFill/>
        </p:spPr>
      </p:pic>
      <p:pic>
        <p:nvPicPr>
          <p:cNvPr id="17412" name="Picture 4" descr="http://kpnv.files.wordpress.com/2008/10/nintendo-ds-lite-bla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071678"/>
            <a:ext cx="2307188" cy="2214901"/>
          </a:xfrm>
          <a:prstGeom prst="rect">
            <a:avLst/>
          </a:prstGeom>
          <a:noFill/>
        </p:spPr>
      </p:pic>
      <p:pic>
        <p:nvPicPr>
          <p:cNvPr id="17416" name="Picture 8" descr="http://www.dewsburycollege.org.uk/user5/images/PS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857364"/>
            <a:ext cx="2530491" cy="2530491"/>
          </a:xfrm>
          <a:prstGeom prst="rect">
            <a:avLst/>
          </a:prstGeom>
          <a:noFill/>
        </p:spPr>
      </p:pic>
      <p:pic>
        <p:nvPicPr>
          <p:cNvPr id="17418" name="Picture 10" descr="http://www.singleparticles.org/school_2008/img/lapto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1857364"/>
            <a:ext cx="2143108" cy="25145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4643446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Smart</a:t>
            </a:r>
            <a:r>
              <a:rPr lang="en-GB" dirty="0"/>
              <a:t> </a:t>
            </a:r>
            <a:r>
              <a:rPr lang="en-GB" b="1" dirty="0"/>
              <a:t>Phones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3108" y="464344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Handheld</a:t>
            </a:r>
            <a:r>
              <a:rPr lang="en-GB" dirty="0"/>
              <a:t> </a:t>
            </a:r>
            <a:r>
              <a:rPr lang="en-GB" b="1" dirty="0"/>
              <a:t>consoles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3438" y="464344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Games</a:t>
            </a:r>
            <a:r>
              <a:rPr lang="en-GB" dirty="0"/>
              <a:t> </a:t>
            </a:r>
            <a:r>
              <a:rPr lang="en-GB" b="1" dirty="0"/>
              <a:t>Consoles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00892" y="464344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Computers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8435" y="332656"/>
            <a:ext cx="3031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Not Forgetting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268760"/>
            <a:ext cx="6033740" cy="3989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566124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Tablets</a:t>
            </a:r>
          </a:p>
        </p:txBody>
      </p:sp>
    </p:spTree>
    <p:extLst>
      <p:ext uri="{BB962C8B-B14F-4D97-AF65-F5344CB8AC3E}">
        <p14:creationId xmlns:p14="http://schemas.microsoft.com/office/powerpoint/2010/main" val="2216281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3902" y="285728"/>
            <a:ext cx="9020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Number One Safeguarding Tip:</a:t>
            </a:r>
          </a:p>
        </p:txBody>
      </p:sp>
      <p:pic>
        <p:nvPicPr>
          <p:cNvPr id="21506" name="Picture 2" descr="http://ofs.jingshen.co.cc/family/images/family_around_compu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285860"/>
            <a:ext cx="4267200" cy="39909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71538" y="5500702"/>
            <a:ext cx="732386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Place the computer central in the house,</a:t>
            </a:r>
          </a:p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</a:t>
            </a:r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ith the screen facing in to the roo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m.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On mobile devices use the restrictions so that you are in control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791580"/>
            <a:ext cx="5831632" cy="437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50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bc.co.uk/home/features/i/content/images/2008/11/19/teenager_computer_spl_400x2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357298"/>
            <a:ext cx="4945708" cy="321471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85852" y="357166"/>
            <a:ext cx="6771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Becoming Cyber-savvy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5000636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One in four children use slang to hide their online activities from their parents.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391</Words>
  <Application>Microsoft Office PowerPoint</Application>
  <PresentationFormat>On-screen Show (4:3)</PresentationFormat>
  <Paragraphs>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Mandelstam</dc:creator>
  <cp:lastModifiedBy>Peter Mandelstam</cp:lastModifiedBy>
  <cp:revision>37</cp:revision>
  <dcterms:created xsi:type="dcterms:W3CDTF">2010-05-17T12:31:34Z</dcterms:created>
  <dcterms:modified xsi:type="dcterms:W3CDTF">2017-02-14T20:39:53Z</dcterms:modified>
</cp:coreProperties>
</file>